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6" r:id="rId3"/>
    <p:sldId id="260" r:id="rId4"/>
    <p:sldId id="258" r:id="rId5"/>
    <p:sldId id="262" r:id="rId6"/>
    <p:sldId id="263" r:id="rId7"/>
    <p:sldId id="285" r:id="rId8"/>
    <p:sldId id="264" r:id="rId9"/>
    <p:sldId id="265" r:id="rId10"/>
    <p:sldId id="266" r:id="rId11"/>
    <p:sldId id="267" r:id="rId12"/>
    <p:sldId id="286" r:id="rId13"/>
    <p:sldId id="268" r:id="rId14"/>
    <p:sldId id="269" r:id="rId15"/>
    <p:sldId id="270" r:id="rId16"/>
    <p:sldId id="271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1"/>
    <p:restoredTop sz="94658"/>
  </p:normalViewPr>
  <p:slideViewPr>
    <p:cSldViewPr snapToGrid="0">
      <p:cViewPr varScale="1">
        <p:scale>
          <a:sx n="116" d="100"/>
          <a:sy n="116" d="100"/>
        </p:scale>
        <p:origin x="12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3A79A2-9A62-4735-5C74-9BAB33D2E7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52601B4-6BCF-A985-04E5-D9950C7B4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E3C66B-265D-610C-150B-DA33BF9A2E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D74898-5644-D260-7EA4-B1CB9F1DF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6F3B15-7907-C630-CB19-CB1D64CD81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5391354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29B59D-B933-7A41-00A6-A94CD0900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CCE83A-47B2-FB58-2B25-2271EFBC53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F15907-A4D2-91F4-A17D-7C9539029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7C1AB9-FEE9-2F3B-6198-4F418C57A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16192F-45A7-A7FA-1FC9-A557620CD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01136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6667802-5C6E-8E01-F280-39210E5185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5E0C19C-AA50-88B5-26A5-A7603CCC8D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A67D92D-6F3F-57CD-E9E6-B12A53AA5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391FDF-1E7B-2D90-01D4-FB1FAE76F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A63C95-E8B0-10B0-1394-834106229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98799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C3841E-CA46-838A-1FC1-0D88B8E69F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858A80-5B9E-702D-A911-BD5BC6993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2F574E-AC4A-B58C-9FDA-A96A384C64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5E6D7F-47AE-7938-3515-7D4308F8A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932D2CB-3A98-89CE-681F-E39C06938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73823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981274-8A2D-68A6-39A3-45BEC50935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11A46F2-9E22-EB2E-5C5B-8AF167B68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18B30C-05CF-74FC-3BB7-9D5938649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71ADBB-1720-A357-4255-443065604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A4A1DEE-AC8A-B629-1F12-ED3E6048C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560219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D503F4-30D2-019E-2899-0BE628EFDF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A173CA-7208-CF8D-87BF-3E2079F4BA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95FE133-2E82-4AE2-6180-F03422FE3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CEFBF6-4780-7A86-90B5-F5D709EA9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DD299A2-1793-67C7-B741-A4D26570B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10F43D-347D-B2F5-EAF0-F0CC9486A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95759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B90AC0-9592-E3C6-DF85-1952CDF82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A8B003A-47ED-F39A-351C-C26835688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4FEC7B6-3410-8873-842F-0DCDF2451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3D0E33-FC8A-0F5A-F560-CA65C319CB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A5AD0EB-31E3-3D6B-CD6E-D07976FCF2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6D11EC8-32CA-86E3-6139-9959C0E91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3FC7EA-C56B-2D0F-1605-D5B5011EC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D049F2F-F946-A928-FB47-81FCFFC2A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40070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60458A-9154-2B7B-A6AB-CDA59C19C9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3D04A9-EFFC-C981-DB47-B5BE0976A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AB07ED0-6C72-BB05-B517-E7681BE13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B238120-9310-7FC2-745C-50B8CFEB1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21335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89F1DF5-24E1-94F4-1073-92C2C9564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730E37-F93A-FBD2-CE19-59300A8B7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0FC779C-D1CF-A000-9778-1EF662360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4110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F03D62-1549-71BA-EF49-1D77CE22D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7F8536-0993-8CFF-012A-1CBCB7D56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4AB6714-4001-4D4B-5839-9E64E3659F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D9BF4AE-89EE-7796-FD92-BB2D3BF39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31D58B-DB5D-1691-BA71-1510E2AB1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0BAFE9-3E9B-4151-2EED-C210A440B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10979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5D780AE-D55B-4EA1-6E78-0B8EAC399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2422242-CF09-41D2-4EB6-7AE46CB0AC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337049-4B8B-1674-A7A9-91C15A0B89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AC5677-0478-2A7B-990D-7B8676835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669F082-D92B-028A-F5A1-0BB2D8B90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405480-B5B7-3CBA-7908-EB5F93CC9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42793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A44E910-D287-0965-7653-EA8FFA1A0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013B2E-A68B-FE3A-DACF-C59AC00A9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813CD4-7BDC-295E-BF19-4A5E24CA67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3D006F-3EE9-014A-8DC6-6B105E081F02}" type="datetimeFigureOut">
              <a:rPr kumimoji="1" lang="ko-KR" altLang="en-US" smtClean="0"/>
              <a:t>2025. 6. 24.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6C40FA-FEB3-904D-AB13-4AEDBF27EF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7C047-DD97-2954-1A4F-CA76CC7343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C4D6A56-BEFE-1A41-BE8A-C08D64E77A60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29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F68AE2-1EE5-EDDF-7CA7-ECA4F1EF49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42787F81-BE2F-286F-25F6-90D165EC3330}"/>
              </a:ext>
            </a:extLst>
          </p:cNvPr>
          <p:cNvSpPr/>
          <p:nvPr/>
        </p:nvSpPr>
        <p:spPr>
          <a:xfrm>
            <a:off x="2845172" y="1410889"/>
            <a:ext cx="6501653" cy="65890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주제도 온오프와 상관없이 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POI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가 지형에 묻힘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높이 설정 정확하게 개선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039044F0-85EB-802F-E65B-4E5B110D8220}"/>
              </a:ext>
            </a:extLst>
          </p:cNvPr>
          <p:cNvSpPr/>
          <p:nvPr/>
        </p:nvSpPr>
        <p:spPr>
          <a:xfrm>
            <a:off x="2845172" y="2298395"/>
            <a:ext cx="6501653" cy="65890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설정에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POI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온오프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추가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8E421E85-6E62-B4BB-AC77-97B435A4C6FB}"/>
              </a:ext>
            </a:extLst>
          </p:cNvPr>
          <p:cNvSpPr/>
          <p:nvPr/>
        </p:nvSpPr>
        <p:spPr>
          <a:xfrm>
            <a:off x="2845171" y="3185901"/>
            <a:ext cx="6501653" cy="65890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지도설정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”</a:t>
            </a: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변경안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25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일까지 제시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99916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C32638-7EC4-71B7-BD73-43D140B9B2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6E90331-79C7-E530-70DF-35D83C7BD6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50576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C9880AA2-87F9-04FB-7B4C-9F9897A15788}"/>
              </a:ext>
            </a:extLst>
          </p:cNvPr>
          <p:cNvSpPr/>
          <p:nvPr/>
        </p:nvSpPr>
        <p:spPr>
          <a:xfrm>
            <a:off x="5809128" y="4572403"/>
            <a:ext cx="3415553" cy="1539688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극한호우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생활인구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표출시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미선택으로 가시화</a:t>
            </a: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57C2DE1A-EDCA-C8D0-376F-16E70B38FD01}"/>
              </a:ext>
            </a:extLst>
          </p:cNvPr>
          <p:cNvSpPr/>
          <p:nvPr/>
        </p:nvSpPr>
        <p:spPr>
          <a:xfrm>
            <a:off x="4374776" y="346061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극한호우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생활인구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”</a:t>
            </a:r>
            <a:endParaRPr kumimoji="1" lang="ko-KR" altLang="en-US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107422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AF5746-38B3-83E5-C581-9D73044E34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지도, 그래픽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ED8AF25-4A82-C278-4460-95A663039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98242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8D231567-8F1B-CBA7-056E-53C17B239BAF}"/>
              </a:ext>
            </a:extLst>
          </p:cNvPr>
          <p:cNvSpPr/>
          <p:nvPr/>
        </p:nvSpPr>
        <p:spPr>
          <a:xfrm>
            <a:off x="5466228" y="4467583"/>
            <a:ext cx="4229100" cy="110265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산사태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발생황은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지역별로 뜨는 것보다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클러스터로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표현해주는게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적합할 듯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30C50EBE-BDE0-E422-A196-73547375371B}"/>
              </a:ext>
            </a:extLst>
          </p:cNvPr>
          <p:cNvSpPr/>
          <p:nvPr/>
        </p:nvSpPr>
        <p:spPr>
          <a:xfrm>
            <a:off x="4374776" y="346061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산사태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발생이력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”</a:t>
            </a:r>
            <a:endParaRPr kumimoji="1" lang="ko-KR" altLang="en-US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9129066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1395BF08-13E3-AC1D-1B86-154F0BFC4646}"/>
              </a:ext>
            </a:extLst>
          </p:cNvPr>
          <p:cNvSpPr/>
          <p:nvPr/>
        </p:nvSpPr>
        <p:spPr>
          <a:xfrm>
            <a:off x="4374776" y="346061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산사태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취약지역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”</a:t>
            </a:r>
            <a:endParaRPr kumimoji="1" lang="ko-KR" altLang="en-US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4" name="그림 3" descr="지도, 텍스트, 도표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219213E-CB32-E2BA-D048-66EF290926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1553135"/>
            <a:ext cx="7772400" cy="4867182"/>
          </a:xfrm>
          <a:prstGeom prst="rect">
            <a:avLst/>
          </a:prstGeom>
        </p:spPr>
      </p:pic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E768B551-6C4C-5C45-9EC8-BA06F068A7B7}"/>
              </a:ext>
            </a:extLst>
          </p:cNvPr>
          <p:cNvSpPr/>
          <p:nvPr/>
        </p:nvSpPr>
        <p:spPr>
          <a:xfrm>
            <a:off x="5809128" y="4572403"/>
            <a:ext cx="3415553" cy="1539688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일반지도 기본설정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미선택으로 가시화</a:t>
            </a:r>
          </a:p>
        </p:txBody>
      </p:sp>
    </p:spTree>
    <p:extLst>
      <p:ext uri="{BB962C8B-B14F-4D97-AF65-F5344CB8AC3E}">
        <p14:creationId xmlns:p14="http://schemas.microsoft.com/office/powerpoint/2010/main" val="877870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B670CF-F622-AAA6-AD14-6A9B72228C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591805A-EDCE-C91F-54D7-471B56B48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06825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D29709C4-82E1-63F1-29A0-F2404207C9A4}"/>
              </a:ext>
            </a:extLst>
          </p:cNvPr>
          <p:cNvSpPr/>
          <p:nvPr/>
        </p:nvSpPr>
        <p:spPr>
          <a:xfrm>
            <a:off x="2870947" y="5479677"/>
            <a:ext cx="2985247" cy="1035424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그래프가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여러개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인데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색감이 너무 똑같음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색감을 그래프 마다 다르게</a:t>
            </a: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FF5F437B-A193-7887-80CB-3668EB365421}"/>
              </a:ext>
            </a:extLst>
          </p:cNvPr>
          <p:cNvSpPr/>
          <p:nvPr/>
        </p:nvSpPr>
        <p:spPr>
          <a:xfrm>
            <a:off x="6001870" y="4220136"/>
            <a:ext cx="2985247" cy="1035424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일반지도 기본설정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건물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미표출</a:t>
            </a:r>
            <a:endParaRPr kumimoji="1" lang="ko-KR" altLang="en-US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33E2835E-6D72-51D9-70CB-E9A1D08DF956}"/>
              </a:ext>
            </a:extLst>
          </p:cNvPr>
          <p:cNvSpPr/>
          <p:nvPr/>
        </p:nvSpPr>
        <p:spPr>
          <a:xfrm>
            <a:off x="4374776" y="346061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기후취약인구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~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경제적 취약인구까지 모두 동일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542019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5D7AAB-7A11-E59D-6843-0DA027FE1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BE7A50A6-E99B-A345-25E7-4D5A27979D89}"/>
              </a:ext>
            </a:extLst>
          </p:cNvPr>
          <p:cNvSpPr/>
          <p:nvPr/>
        </p:nvSpPr>
        <p:spPr>
          <a:xfrm>
            <a:off x="1134035" y="443752"/>
            <a:ext cx="9923930" cy="554691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36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탄소</a:t>
            </a:r>
            <a:endParaRPr kumimoji="1" lang="en-US" altLang="ko-KR" sz="36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36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공간지도</a:t>
            </a:r>
          </a:p>
        </p:txBody>
      </p:sp>
    </p:spTree>
    <p:extLst>
      <p:ext uri="{BB962C8B-B14F-4D97-AF65-F5344CB8AC3E}">
        <p14:creationId xmlns:p14="http://schemas.microsoft.com/office/powerpoint/2010/main" val="3965130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435431-4A40-70DC-3BA5-75B8579314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지도, 도표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5EE6B2F-FDE3-0C16-27D8-C2E344F5C0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67183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4B40FE5B-CF08-2D54-030A-4658A3A89271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탄소흡수지도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10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미터 격자</a:t>
            </a: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5A1574D8-7C53-646D-FD9C-430E2FA09A07}"/>
              </a:ext>
            </a:extLst>
          </p:cNvPr>
          <p:cNvSpPr/>
          <p:nvPr/>
        </p:nvSpPr>
        <p:spPr>
          <a:xfrm>
            <a:off x="5226423" y="4629353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백지도로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몇 개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보일 수준으로 구현</a:t>
            </a:r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397E147C-9FEF-42F2-EB27-28F2CE54F2B1}"/>
              </a:ext>
            </a:extLst>
          </p:cNvPr>
          <p:cNvSpPr/>
          <p:nvPr/>
        </p:nvSpPr>
        <p:spPr>
          <a:xfrm>
            <a:off x="3505198" y="4444334"/>
            <a:ext cx="1349189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운영환경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그래프 확인</a:t>
            </a:r>
          </a:p>
        </p:txBody>
      </p:sp>
    </p:spTree>
    <p:extLst>
      <p:ext uri="{BB962C8B-B14F-4D97-AF65-F5344CB8AC3E}">
        <p14:creationId xmlns:p14="http://schemas.microsoft.com/office/powerpoint/2010/main" val="3796872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3084B0-444E-693F-5D71-09334BE4C8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3A5A7A9-16F1-D0E5-F6F6-2ABFD3F2F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82488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FC853004-B707-5F6A-FE21-A8441E675235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탄소흡수지도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비오톱지도</a:t>
            </a:r>
            <a:endParaRPr kumimoji="1" lang="ko-KR" altLang="en-US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4CC0295A-9EA7-3108-5AC3-8CC379F40995}"/>
              </a:ext>
            </a:extLst>
          </p:cNvPr>
          <p:cNvSpPr/>
          <p:nvPr/>
        </p:nvSpPr>
        <p:spPr>
          <a:xfrm>
            <a:off x="5226423" y="4629353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백지도로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몇 개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보일 수준으로 구현</a:t>
            </a:r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E006C4FC-89D3-1C54-8B4D-22431A96A48F}"/>
              </a:ext>
            </a:extLst>
          </p:cNvPr>
          <p:cNvSpPr/>
          <p:nvPr/>
        </p:nvSpPr>
        <p:spPr>
          <a:xfrm>
            <a:off x="3505198" y="4477384"/>
            <a:ext cx="1349189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운영환경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그래프 확인</a:t>
            </a:r>
          </a:p>
        </p:txBody>
      </p:sp>
    </p:spTree>
    <p:extLst>
      <p:ext uri="{BB962C8B-B14F-4D97-AF65-F5344CB8AC3E}">
        <p14:creationId xmlns:p14="http://schemas.microsoft.com/office/powerpoint/2010/main" val="22550600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691F2B-12D2-B3AF-3A36-7D9007AD05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4527EEBE-D174-20F2-E8E5-8399FE3B304B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탄소저장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/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수목 </a:t>
            </a:r>
          </a:p>
        </p:txBody>
      </p:sp>
      <p:pic>
        <p:nvPicPr>
          <p:cNvPr id="4" name="그림 3" descr="텍스트, 스크린샷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269213E-3611-5466-628B-0D773FB462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1472453"/>
            <a:ext cx="7772400" cy="4861515"/>
          </a:xfrm>
          <a:prstGeom prst="rect">
            <a:avLst/>
          </a:prstGeom>
        </p:spPr>
      </p:pic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E7FEB2FC-DD4D-1D20-8C25-8C4831652DD0}"/>
              </a:ext>
            </a:extLst>
          </p:cNvPr>
          <p:cNvSpPr/>
          <p:nvPr/>
        </p:nvSpPr>
        <p:spPr>
          <a:xfrm>
            <a:off x="3619499" y="5755341"/>
            <a:ext cx="1349189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운영환경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그래프 확인</a:t>
            </a: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97CDCD3D-ABBA-95EF-9CED-AD0032A97C04}"/>
              </a:ext>
            </a:extLst>
          </p:cNvPr>
          <p:cNvSpPr/>
          <p:nvPr/>
        </p:nvSpPr>
        <p:spPr>
          <a:xfrm>
            <a:off x="5226423" y="4629353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일반지도로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몇 개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보일 수준으로 구현</a:t>
            </a:r>
          </a:p>
        </p:txBody>
      </p:sp>
    </p:spTree>
    <p:extLst>
      <p:ext uri="{BB962C8B-B14F-4D97-AF65-F5344CB8AC3E}">
        <p14:creationId xmlns:p14="http://schemas.microsoft.com/office/powerpoint/2010/main" val="40484056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877CA6-EB9A-07E7-A45D-EA41024873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6BD99BED-4FE9-410C-7327-739BFF0F40CC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탄소저장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/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산림층위구조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도함수</a:t>
            </a:r>
          </a:p>
        </p:txBody>
      </p:sp>
      <p:pic>
        <p:nvPicPr>
          <p:cNvPr id="4" name="그림 3" descr="텍스트, 지도, 소프트웨어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AE2D181-6CCD-B084-1871-DA766F00A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1506071"/>
            <a:ext cx="7772400" cy="4861515"/>
          </a:xfrm>
          <a:prstGeom prst="rect">
            <a:avLst/>
          </a:prstGeom>
        </p:spPr>
      </p:pic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1F2538F0-2677-890A-0E07-3D77448ED7B5}"/>
              </a:ext>
            </a:extLst>
          </p:cNvPr>
          <p:cNvSpPr/>
          <p:nvPr/>
        </p:nvSpPr>
        <p:spPr>
          <a:xfrm>
            <a:off x="5226423" y="4629353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미드나잇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지도로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몇 개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보일 수준으로 구현</a:t>
            </a:r>
          </a:p>
        </p:txBody>
      </p:sp>
    </p:spTree>
    <p:extLst>
      <p:ext uri="{BB962C8B-B14F-4D97-AF65-F5344CB8AC3E}">
        <p14:creationId xmlns:p14="http://schemas.microsoft.com/office/powerpoint/2010/main" val="31041048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A24548-DBAE-DC8E-8045-04FD4963E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지도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FFB6F90-6A97-7F10-3FE8-F392BA3EB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1485900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49A2CD70-36FC-BF29-1420-37794988954B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탄소저장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/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산림층위구조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절대높이</a:t>
            </a: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9E024844-70A0-6FEB-3196-86920E3F2012}"/>
              </a:ext>
            </a:extLst>
          </p:cNvPr>
          <p:cNvSpPr/>
          <p:nvPr/>
        </p:nvSpPr>
        <p:spPr>
          <a:xfrm>
            <a:off x="5226423" y="4629353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미드나잇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지도로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몇 개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보일 수준으로 구현</a:t>
            </a:r>
          </a:p>
        </p:txBody>
      </p:sp>
    </p:spTree>
    <p:extLst>
      <p:ext uri="{BB962C8B-B14F-4D97-AF65-F5344CB8AC3E}">
        <p14:creationId xmlns:p14="http://schemas.microsoft.com/office/powerpoint/2010/main" val="4236557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FC37BFE-D1F5-172F-8219-1814E88F4A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90670"/>
            <a:ext cx="7772400" cy="4861515"/>
          </a:xfrm>
          <a:prstGeom prst="rect">
            <a:avLst/>
          </a:prstGeom>
        </p:spPr>
      </p:pic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E5ACC3C0-E6AC-24CD-198C-8107D2061B13}"/>
              </a:ext>
            </a:extLst>
          </p:cNvPr>
          <p:cNvSpPr/>
          <p:nvPr/>
        </p:nvSpPr>
        <p:spPr>
          <a:xfrm>
            <a:off x="3029637" y="3760317"/>
            <a:ext cx="1983036" cy="89236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그래프 제일 높은 애 빼고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나머지는 블루계열로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변경</a:t>
            </a:r>
          </a:p>
        </p:txBody>
      </p:sp>
      <p:sp>
        <p:nvSpPr>
          <p:cNvPr id="11" name="모서리가 둥근 직사각형 10">
            <a:extLst>
              <a:ext uri="{FF2B5EF4-FFF2-40B4-BE49-F238E27FC236}">
                <a16:creationId xmlns:a16="http://schemas.microsoft.com/office/drawing/2014/main" id="{C7F577A4-6D30-7D4F-8292-DFE22D7BEBB4}"/>
              </a:ext>
            </a:extLst>
          </p:cNvPr>
          <p:cNvSpPr/>
          <p:nvPr/>
        </p:nvSpPr>
        <p:spPr>
          <a:xfrm>
            <a:off x="4374776" y="304016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열환경지도</a:t>
            </a:r>
          </a:p>
        </p:txBody>
      </p:sp>
      <p:sp>
        <p:nvSpPr>
          <p:cNvPr id="12" name="모서리가 둥근 직사각형 11">
            <a:extLst>
              <a:ext uri="{FF2B5EF4-FFF2-40B4-BE49-F238E27FC236}">
                <a16:creationId xmlns:a16="http://schemas.microsoft.com/office/drawing/2014/main" id="{6A473841-54B3-6EB3-C503-7700330BFB2C}"/>
              </a:ext>
            </a:extLst>
          </p:cNvPr>
          <p:cNvSpPr/>
          <p:nvPr/>
        </p:nvSpPr>
        <p:spPr>
          <a:xfrm>
            <a:off x="5305566" y="4212291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항공사진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여러개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 보일 수준</a:t>
            </a:r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B3150F9D-219C-81D0-EFA9-CBEBDB88B6CD}"/>
              </a:ext>
            </a:extLst>
          </p:cNvPr>
          <p:cNvSpPr/>
          <p:nvPr/>
        </p:nvSpPr>
        <p:spPr>
          <a:xfrm>
            <a:off x="3029637" y="4772033"/>
            <a:ext cx="1983036" cy="89236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그래프 색감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전체 검토 개선</a:t>
            </a:r>
          </a:p>
        </p:txBody>
      </p:sp>
    </p:spTree>
    <p:extLst>
      <p:ext uri="{BB962C8B-B14F-4D97-AF65-F5344CB8AC3E}">
        <p14:creationId xmlns:p14="http://schemas.microsoft.com/office/powerpoint/2010/main" val="37560629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7B11BF-B9C5-00D8-AC88-AEBA54B08B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D89C33BE-8487-1150-6AE3-6EA31415FAF7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토양 탄소저장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/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비오톱</a:t>
            </a:r>
            <a:endParaRPr kumimoji="1" lang="ko-KR" altLang="en-US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4" name="그림 3" descr="텍스트, 스크린샷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F3A6035-E14C-3B07-6590-E21EC67407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1452283"/>
            <a:ext cx="7772400" cy="4861515"/>
          </a:xfrm>
          <a:prstGeom prst="rect">
            <a:avLst/>
          </a:prstGeom>
        </p:spPr>
      </p:pic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D06D2FCE-6E93-D702-6233-D3A569FA51EE}"/>
              </a:ext>
            </a:extLst>
          </p:cNvPr>
          <p:cNvSpPr/>
          <p:nvPr/>
        </p:nvSpPr>
        <p:spPr>
          <a:xfrm>
            <a:off x="5226423" y="4629353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일반지도로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한개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수준 보일 확대 구현</a:t>
            </a: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A9E1B6DB-77E9-B8AF-AF5B-67A938FA0951}"/>
              </a:ext>
            </a:extLst>
          </p:cNvPr>
          <p:cNvSpPr/>
          <p:nvPr/>
        </p:nvSpPr>
        <p:spPr>
          <a:xfrm>
            <a:off x="2978523" y="6125336"/>
            <a:ext cx="2218765" cy="51078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제일 높은 그래프 다른 색 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붉은 색</a:t>
            </a:r>
          </a:p>
        </p:txBody>
      </p:sp>
    </p:spTree>
    <p:extLst>
      <p:ext uri="{BB962C8B-B14F-4D97-AF65-F5344CB8AC3E}">
        <p14:creationId xmlns:p14="http://schemas.microsoft.com/office/powerpoint/2010/main" val="4082042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8CA2B8-CA5D-B505-BF11-A59749C10A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텍스트, 스크린샷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F401E35-DC38-2F48-F4D2-7AF9B9814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799" y="1347865"/>
            <a:ext cx="7772400" cy="4861515"/>
          </a:xfrm>
          <a:prstGeom prst="rect">
            <a:avLst/>
          </a:prstGeom>
        </p:spPr>
      </p:pic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8337867C-2030-E143-407A-5EE4F8BF3DC2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토양 탄소저장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/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10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미터 격자</a:t>
            </a: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B96589BE-F1FB-CB37-F2A2-62BFF63A7EDA}"/>
              </a:ext>
            </a:extLst>
          </p:cNvPr>
          <p:cNvSpPr/>
          <p:nvPr/>
        </p:nvSpPr>
        <p:spPr>
          <a:xfrm>
            <a:off x="5374341" y="4535223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일반지도로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여러 개 수준 보일 수준</a:t>
            </a: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EC6B00D1-B72D-C4F1-E754-7D3DEB5E8265}"/>
              </a:ext>
            </a:extLst>
          </p:cNvPr>
          <p:cNvSpPr/>
          <p:nvPr/>
        </p:nvSpPr>
        <p:spPr>
          <a:xfrm>
            <a:off x="2978523" y="6125336"/>
            <a:ext cx="2218765" cy="51078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제일 높은 그래프 다른 색 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붉은 색</a:t>
            </a:r>
          </a:p>
        </p:txBody>
      </p:sp>
    </p:spTree>
    <p:extLst>
      <p:ext uri="{BB962C8B-B14F-4D97-AF65-F5344CB8AC3E}">
        <p14:creationId xmlns:p14="http://schemas.microsoft.com/office/powerpoint/2010/main" val="3815188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2CB9E8-7255-A7BE-EC32-31AFD9CF0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10ED03C-92AC-61F9-FC59-A7A4F7BE19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05217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B7387F17-758B-2D79-AD34-1126B1F18640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토양 미생물 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탄소저장 지도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/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탄소분획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/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탄소취약성</a:t>
            </a: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BD0F2651-5F1F-482C-6C09-640CAF48A55E}"/>
              </a:ext>
            </a:extLst>
          </p:cNvPr>
          <p:cNvSpPr/>
          <p:nvPr/>
        </p:nvSpPr>
        <p:spPr>
          <a:xfrm>
            <a:off x="5374341" y="4535223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일반지도로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여러 개 수준 보일 수준</a:t>
            </a: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A82D9032-610E-0B59-1A87-854E66E1A5DC}"/>
              </a:ext>
            </a:extLst>
          </p:cNvPr>
          <p:cNvSpPr/>
          <p:nvPr/>
        </p:nvSpPr>
        <p:spPr>
          <a:xfrm>
            <a:off x="2978523" y="6125336"/>
            <a:ext cx="2218765" cy="51078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제일 높은 그래프 다른 색 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붉은 색</a:t>
            </a:r>
          </a:p>
        </p:txBody>
      </p:sp>
    </p:spTree>
    <p:extLst>
      <p:ext uri="{BB962C8B-B14F-4D97-AF65-F5344CB8AC3E}">
        <p14:creationId xmlns:p14="http://schemas.microsoft.com/office/powerpoint/2010/main" val="31506568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6156BF-8C2C-3A61-A36C-02E4268E7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지도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9D5FA5D-AF17-C8EC-9C1E-BA7399A75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264024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86335B2B-3AC9-FA9B-1AA5-EE9D2295D816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토양 조사정보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344E1AB1-826A-C140-7031-0AD6A596DCC4}"/>
              </a:ext>
            </a:extLst>
          </p:cNvPr>
          <p:cNvSpPr/>
          <p:nvPr/>
        </p:nvSpPr>
        <p:spPr>
          <a:xfrm>
            <a:off x="5381065" y="4394028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항공사진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여러 개 수준 보일 수준</a:t>
            </a: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2F10E195-A254-0A85-71AE-7B6A39946686}"/>
              </a:ext>
            </a:extLst>
          </p:cNvPr>
          <p:cNvSpPr/>
          <p:nvPr/>
        </p:nvSpPr>
        <p:spPr>
          <a:xfrm>
            <a:off x="2978523" y="6125336"/>
            <a:ext cx="2218765" cy="51078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제일 높은 그래프 다른 색 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붉은 색</a:t>
            </a: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F6B10CB1-9BB8-CD71-4E42-4DDC544E5790}"/>
              </a:ext>
            </a:extLst>
          </p:cNvPr>
          <p:cNvSpPr/>
          <p:nvPr/>
        </p:nvSpPr>
        <p:spPr>
          <a:xfrm>
            <a:off x="6463552" y="2707542"/>
            <a:ext cx="2218765" cy="51078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클러스터 기능 추가</a:t>
            </a:r>
          </a:p>
        </p:txBody>
      </p:sp>
    </p:spTree>
    <p:extLst>
      <p:ext uri="{BB962C8B-B14F-4D97-AF65-F5344CB8AC3E}">
        <p14:creationId xmlns:p14="http://schemas.microsoft.com/office/powerpoint/2010/main" val="400042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558851-6D70-3DE9-8DFC-553683649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지도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E2303B8-BC65-8C3A-0862-0757617308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532965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973F9737-F141-686D-670B-BF7F86BFF7B2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탄소배출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가스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4B8E46B3-38CB-A588-06BD-B610EEC1EB10}"/>
              </a:ext>
            </a:extLst>
          </p:cNvPr>
          <p:cNvSpPr/>
          <p:nvPr/>
        </p:nvSpPr>
        <p:spPr>
          <a:xfrm>
            <a:off x="4621305" y="4884644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항공사진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한개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 보일 수준</a:t>
            </a: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A70BDDFB-83CC-2EEE-755F-B521A30251C0}"/>
              </a:ext>
            </a:extLst>
          </p:cNvPr>
          <p:cNvSpPr/>
          <p:nvPr/>
        </p:nvSpPr>
        <p:spPr>
          <a:xfrm>
            <a:off x="5703792" y="3708328"/>
            <a:ext cx="2218765" cy="51078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가스는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23-22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년도 자료 없음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21-20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년 비교하도록 자동 반영</a:t>
            </a: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D5A9F8BC-3F20-6E23-9590-EF0E14665EC5}"/>
              </a:ext>
            </a:extLst>
          </p:cNvPr>
          <p:cNvSpPr/>
          <p:nvPr/>
        </p:nvSpPr>
        <p:spPr>
          <a:xfrm>
            <a:off x="6353733" y="2247081"/>
            <a:ext cx="3628467" cy="510787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우측 가리기 또는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한개년도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보기 기능 추가</a:t>
            </a:r>
          </a:p>
        </p:txBody>
      </p:sp>
    </p:spTree>
    <p:extLst>
      <p:ext uri="{BB962C8B-B14F-4D97-AF65-F5344CB8AC3E}">
        <p14:creationId xmlns:p14="http://schemas.microsoft.com/office/powerpoint/2010/main" val="38122779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09CEDC-A133-E601-A344-089C71F6B5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소프트웨어, 지도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A481595-D20D-215F-2542-B6FF6FA2D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91770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301B9E23-B5F4-7E72-A834-EAC72FAF681D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태양광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잠재량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C1105980-6A05-63FB-70D0-66394C4B7875}"/>
              </a:ext>
            </a:extLst>
          </p:cNvPr>
          <p:cNvSpPr/>
          <p:nvPr/>
        </p:nvSpPr>
        <p:spPr>
          <a:xfrm>
            <a:off x="5172635" y="4911538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항공사진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여러개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 보일 수준 축소</a:t>
            </a:r>
          </a:p>
        </p:txBody>
      </p:sp>
    </p:spTree>
    <p:extLst>
      <p:ext uri="{BB962C8B-B14F-4D97-AF65-F5344CB8AC3E}">
        <p14:creationId xmlns:p14="http://schemas.microsoft.com/office/powerpoint/2010/main" val="17985437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55598-4C2A-12BD-A1CA-B6B40167FC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지도, 도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D80E071-8101-0EA9-C9E9-7114989B06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72453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CA349AC8-7C9E-32CE-57EE-05B3BA6289C1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태양광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잠재량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EF211CF2-D34A-70FE-A8F7-94B29CDD936F}"/>
              </a:ext>
            </a:extLst>
          </p:cNvPr>
          <p:cNvSpPr/>
          <p:nvPr/>
        </p:nvSpPr>
        <p:spPr>
          <a:xfrm>
            <a:off x="5186082" y="4992221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항공사진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한개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 보일 수준 확대</a:t>
            </a:r>
          </a:p>
        </p:txBody>
      </p:sp>
    </p:spTree>
    <p:extLst>
      <p:ext uri="{BB962C8B-B14F-4D97-AF65-F5344CB8AC3E}">
        <p14:creationId xmlns:p14="http://schemas.microsoft.com/office/powerpoint/2010/main" val="39627087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35096C-F657-0A36-2AFA-DD69A169D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지도, 텍스트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DB1685B-D991-607C-D379-F40E3BA90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59006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95E465CB-57B6-AA1B-AFD1-C14E014A5A8D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그린인프라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51F8E561-7ACC-A668-2AAB-C8F4AF1CC05D}"/>
              </a:ext>
            </a:extLst>
          </p:cNvPr>
          <p:cNvSpPr/>
          <p:nvPr/>
        </p:nvSpPr>
        <p:spPr>
          <a:xfrm>
            <a:off x="5226424" y="5160310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항공사진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한개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시군  보일 수준 축소</a:t>
            </a: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E8526D17-308D-95D9-D91A-C46852D3A869}"/>
              </a:ext>
            </a:extLst>
          </p:cNvPr>
          <p:cNvSpPr/>
          <p:nvPr/>
        </p:nvSpPr>
        <p:spPr>
          <a:xfrm>
            <a:off x="7819465" y="2800910"/>
            <a:ext cx="1882589" cy="55693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위치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더블클릭시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해당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읍면동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점수로 이동하게</a:t>
            </a:r>
          </a:p>
        </p:txBody>
      </p:sp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3964EAAD-A353-B8D9-4A12-6BEB51C9DA13}"/>
              </a:ext>
            </a:extLst>
          </p:cNvPr>
          <p:cNvSpPr/>
          <p:nvPr/>
        </p:nvSpPr>
        <p:spPr>
          <a:xfrm>
            <a:off x="3343835" y="2422152"/>
            <a:ext cx="1882589" cy="556931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점수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/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지표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선택시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볼드체로</a:t>
            </a:r>
          </a:p>
        </p:txBody>
      </p:sp>
    </p:spTree>
    <p:extLst>
      <p:ext uri="{BB962C8B-B14F-4D97-AF65-F5344CB8AC3E}">
        <p14:creationId xmlns:p14="http://schemas.microsoft.com/office/powerpoint/2010/main" val="329732755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9DEB99FA-5C88-389A-9121-13922A6A0A12}"/>
              </a:ext>
            </a:extLst>
          </p:cNvPr>
          <p:cNvSpPr/>
          <p:nvPr/>
        </p:nvSpPr>
        <p:spPr>
          <a:xfrm>
            <a:off x="3904129" y="221877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그린인프라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생태계서비스 평가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모든 주제도 대상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pic>
        <p:nvPicPr>
          <p:cNvPr id="4" name="그림 3" descr="텍스트, 도표, 소프트웨어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AE90538-D005-C57D-D3ED-1AF8F3D854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5726"/>
          <a:stretch>
            <a:fillRect/>
          </a:stretch>
        </p:blipFill>
        <p:spPr>
          <a:xfrm>
            <a:off x="2209799" y="1385048"/>
            <a:ext cx="7772400" cy="4870701"/>
          </a:xfrm>
          <a:prstGeom prst="rect">
            <a:avLst/>
          </a:prstGeom>
        </p:spPr>
      </p:pic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E6FF65DD-60C9-807B-AB17-CAE7AD957608}"/>
              </a:ext>
            </a:extLst>
          </p:cNvPr>
          <p:cNvSpPr/>
          <p:nvPr/>
        </p:nvSpPr>
        <p:spPr>
          <a:xfrm>
            <a:off x="5226424" y="5160310"/>
            <a:ext cx="4383741" cy="8807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백지도 기본 설정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3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차원 건물 표출 안함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한개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시군  보일 수준 축소</a:t>
            </a:r>
          </a:p>
        </p:txBody>
      </p:sp>
    </p:spTree>
    <p:extLst>
      <p:ext uri="{BB962C8B-B14F-4D97-AF65-F5344CB8AC3E}">
        <p14:creationId xmlns:p14="http://schemas.microsoft.com/office/powerpoint/2010/main" val="33943563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E68A7E-3604-1AF1-D46B-6F75E4D262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스크린샷, 소프트웨어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D836549-9BC5-1ED4-19AB-F88638110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358153"/>
            <a:ext cx="7772400" cy="4867182"/>
          </a:xfrm>
          <a:prstGeom prst="rect">
            <a:avLst/>
          </a:prstGeom>
        </p:spPr>
      </p:pic>
      <p:sp>
        <p:nvSpPr>
          <p:cNvPr id="7" name="모서리가 둥근 직사각형 6">
            <a:extLst>
              <a:ext uri="{FF2B5EF4-FFF2-40B4-BE49-F238E27FC236}">
                <a16:creationId xmlns:a16="http://schemas.microsoft.com/office/drawing/2014/main" id="{9B15E8F3-32B2-A013-5090-A5A25372941D}"/>
              </a:ext>
            </a:extLst>
          </p:cNvPr>
          <p:cNvSpPr/>
          <p:nvPr/>
        </p:nvSpPr>
        <p:spPr>
          <a:xfrm>
            <a:off x="4374776" y="304016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열쾌적성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지도</a:t>
            </a:r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EC85DB2C-1AB9-CFC9-E1BB-2514DAA38D76}"/>
              </a:ext>
            </a:extLst>
          </p:cNvPr>
          <p:cNvSpPr/>
          <p:nvPr/>
        </p:nvSpPr>
        <p:spPr>
          <a:xfrm>
            <a:off x="5616387" y="4914116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주제도 색깔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낮은게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파랑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높은게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빨랑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계열로 바뀌게</a:t>
            </a: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F55A5F4D-74EA-43E6-CD0C-BF68B24C08F1}"/>
              </a:ext>
            </a:extLst>
          </p:cNvPr>
          <p:cNvSpPr/>
          <p:nvPr/>
        </p:nvSpPr>
        <p:spPr>
          <a:xfrm>
            <a:off x="3002744" y="4021751"/>
            <a:ext cx="1983036" cy="89236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그래프 제일 높은 붉게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낮아지는 것이 점점 파란</a:t>
            </a:r>
          </a:p>
        </p:txBody>
      </p:sp>
      <p:sp>
        <p:nvSpPr>
          <p:cNvPr id="2" name="모서리가 둥근 직사각형 1">
            <a:extLst>
              <a:ext uri="{FF2B5EF4-FFF2-40B4-BE49-F238E27FC236}">
                <a16:creationId xmlns:a16="http://schemas.microsoft.com/office/drawing/2014/main" id="{179347C7-4E8F-D680-B807-F109B8BE9C04}"/>
              </a:ext>
            </a:extLst>
          </p:cNvPr>
          <p:cNvSpPr/>
          <p:nvPr/>
        </p:nvSpPr>
        <p:spPr>
          <a:xfrm>
            <a:off x="3002744" y="5014723"/>
            <a:ext cx="1983036" cy="89236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그래프 색감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전체 검토 개선</a:t>
            </a:r>
          </a:p>
        </p:txBody>
      </p:sp>
    </p:spTree>
    <p:extLst>
      <p:ext uri="{BB962C8B-B14F-4D97-AF65-F5344CB8AC3E}">
        <p14:creationId xmlns:p14="http://schemas.microsoft.com/office/powerpoint/2010/main" val="3454442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6F292D-5090-7265-C093-3A16F535B8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지도, 텍스트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0A816B1-D226-6DDE-7D55-5AF1DB2FF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853888"/>
            <a:ext cx="7772400" cy="4861515"/>
          </a:xfrm>
          <a:prstGeom prst="rect">
            <a:avLst/>
          </a:prstGeom>
        </p:spPr>
      </p:pic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A14F4C25-E37C-EF4A-13D5-3582360D0401}"/>
              </a:ext>
            </a:extLst>
          </p:cNvPr>
          <p:cNvSpPr/>
          <p:nvPr/>
        </p:nvSpPr>
        <p:spPr>
          <a:xfrm>
            <a:off x="6096000" y="2622014"/>
            <a:ext cx="3039035" cy="152340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지역별로 뜨는 거면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지역 경계라도 나타나던지 해야 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이렇게 표현할 거면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도 전체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표현하는게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나을 수도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개선방안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24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일까지 제시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(7/10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이전 개발완료 가능한 방안으로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)</a:t>
            </a:r>
            <a:endParaRPr kumimoji="1" lang="ko-KR" altLang="en-US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8AA46793-FEE6-0C51-3AD6-5C59C7D16916}"/>
              </a:ext>
            </a:extLst>
          </p:cNvPr>
          <p:cNvSpPr/>
          <p:nvPr/>
        </p:nvSpPr>
        <p:spPr>
          <a:xfrm>
            <a:off x="4374776" y="234920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폭염취약지역내 생활인구</a:t>
            </a:r>
          </a:p>
        </p:txBody>
      </p:sp>
    </p:spTree>
    <p:extLst>
      <p:ext uri="{BB962C8B-B14F-4D97-AF65-F5344CB8AC3E}">
        <p14:creationId xmlns:p14="http://schemas.microsoft.com/office/powerpoint/2010/main" val="582697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745F9C-2759-97FD-08B4-8501EB5993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지도, 텍스트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05E3128-B48C-7D55-242D-CFE15B8B0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998242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33A4BFEC-848F-BB3C-C7E9-8B8F8FAD6EC3}"/>
              </a:ext>
            </a:extLst>
          </p:cNvPr>
          <p:cNvSpPr/>
          <p:nvPr/>
        </p:nvSpPr>
        <p:spPr>
          <a:xfrm>
            <a:off x="5378824" y="1435271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POI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는 적당한 높이에서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확대된 상태로 표출 필요</a:t>
            </a:r>
          </a:p>
        </p:txBody>
      </p:sp>
      <p:sp>
        <p:nvSpPr>
          <p:cNvPr id="6" name="모서리가 둥근 직사각형 5">
            <a:extLst>
              <a:ext uri="{FF2B5EF4-FFF2-40B4-BE49-F238E27FC236}">
                <a16:creationId xmlns:a16="http://schemas.microsoft.com/office/drawing/2014/main" id="{08F28891-9501-FF55-D77E-215B87AAF171}"/>
              </a:ext>
            </a:extLst>
          </p:cNvPr>
          <p:cNvSpPr/>
          <p:nvPr/>
        </p:nvSpPr>
        <p:spPr>
          <a:xfrm>
            <a:off x="4374776" y="211589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의료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/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응급</a:t>
            </a:r>
          </a:p>
        </p:txBody>
      </p:sp>
    </p:spTree>
    <p:extLst>
      <p:ext uri="{BB962C8B-B14F-4D97-AF65-F5344CB8AC3E}">
        <p14:creationId xmlns:p14="http://schemas.microsoft.com/office/powerpoint/2010/main" val="2205690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FE3669-A46E-7CD2-2BA8-6C0855FF1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텍스트, 스크린샷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0C19577-CA4A-DFC5-D9C4-5251B6520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693024" cy="2935413"/>
          </a:xfrm>
          <a:prstGeom prst="rect">
            <a:avLst/>
          </a:prstGeom>
        </p:spPr>
      </p:pic>
      <p:pic>
        <p:nvPicPr>
          <p:cNvPr id="6" name="그림 5" descr="텍스트, 스크린샷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0249CF6-C9D7-606A-FA6F-D8E1539127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965" y="1606923"/>
            <a:ext cx="7772400" cy="4861515"/>
          </a:xfrm>
          <a:prstGeom prst="rect">
            <a:avLst/>
          </a:prstGeom>
        </p:spPr>
      </p:pic>
      <p:sp>
        <p:nvSpPr>
          <p:cNvPr id="7" name="굽은 화살표[B] 6">
            <a:extLst>
              <a:ext uri="{FF2B5EF4-FFF2-40B4-BE49-F238E27FC236}">
                <a16:creationId xmlns:a16="http://schemas.microsoft.com/office/drawing/2014/main" id="{3A357050-6B3B-0597-E659-1F57E2786DCC}"/>
              </a:ext>
            </a:extLst>
          </p:cNvPr>
          <p:cNvSpPr/>
          <p:nvPr/>
        </p:nvSpPr>
        <p:spPr>
          <a:xfrm rot="5400000">
            <a:off x="4659405" y="773207"/>
            <a:ext cx="1013012" cy="820271"/>
          </a:xfrm>
          <a:prstGeom prst="bentArrow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1000" dirty="0" err="1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8" name="모서리가 둥근 직사각형 7">
            <a:extLst>
              <a:ext uri="{FF2B5EF4-FFF2-40B4-BE49-F238E27FC236}">
                <a16:creationId xmlns:a16="http://schemas.microsoft.com/office/drawing/2014/main" id="{61339F0F-58ED-88D1-DA09-0808BE9BDFEB}"/>
              </a:ext>
            </a:extLst>
          </p:cNvPr>
          <p:cNvSpPr/>
          <p:nvPr/>
        </p:nvSpPr>
        <p:spPr>
          <a:xfrm>
            <a:off x="7261413" y="5090114"/>
            <a:ext cx="3207123" cy="12573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시군 경계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타일링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주제도는 기본적이로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이 화면 정도 축척 조정이 자동적으로 되어야 함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레이어불러올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때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2D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로 표현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&gt;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POI 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다 보이도록 수정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2D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일때는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기본적으로 건물 자동 미선택으로 변경</a:t>
            </a:r>
          </a:p>
        </p:txBody>
      </p:sp>
      <p:sp>
        <p:nvSpPr>
          <p:cNvPr id="9" name="모서리가 둥근 직사각형 8">
            <a:extLst>
              <a:ext uri="{FF2B5EF4-FFF2-40B4-BE49-F238E27FC236}">
                <a16:creationId xmlns:a16="http://schemas.microsoft.com/office/drawing/2014/main" id="{BDB2882D-125B-9667-6D82-3A322B7F3296}"/>
              </a:ext>
            </a:extLst>
          </p:cNvPr>
          <p:cNvSpPr/>
          <p:nvPr/>
        </p:nvSpPr>
        <p:spPr>
          <a:xfrm>
            <a:off x="5638798" y="184696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극한호우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시군 홍수위험도 지수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”</a:t>
            </a:r>
            <a:endParaRPr kumimoji="1" lang="ko-KR" altLang="en-US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10" name="모서리가 둥근 직사각형 9">
            <a:extLst>
              <a:ext uri="{FF2B5EF4-FFF2-40B4-BE49-F238E27FC236}">
                <a16:creationId xmlns:a16="http://schemas.microsoft.com/office/drawing/2014/main" id="{BA546B3D-EAC5-6E17-BA4F-0AF9FC1938DC}"/>
              </a:ext>
            </a:extLst>
          </p:cNvPr>
          <p:cNvSpPr/>
          <p:nvPr/>
        </p:nvSpPr>
        <p:spPr>
          <a:xfrm>
            <a:off x="7420536" y="1689849"/>
            <a:ext cx="3207123" cy="85480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색감 조정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홍수위험도 지수는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주제도색은 어두운 파랑부터 옅은 파랑으로 변경</a:t>
            </a:r>
          </a:p>
        </p:txBody>
      </p:sp>
    </p:spTree>
    <p:extLst>
      <p:ext uri="{BB962C8B-B14F-4D97-AF65-F5344CB8AC3E}">
        <p14:creationId xmlns:p14="http://schemas.microsoft.com/office/powerpoint/2010/main" val="3708476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 descr="텍스트, 지도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4B77AF6-455B-EBA3-A02B-19FA96471C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38835"/>
            <a:ext cx="7772400" cy="4867182"/>
          </a:xfrm>
          <a:prstGeom prst="rect">
            <a:avLst/>
          </a:prstGeom>
        </p:spPr>
      </p:pic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F373F1B0-83A8-E837-7C80-AE10D994C7BD}"/>
              </a:ext>
            </a:extLst>
          </p:cNvPr>
          <p:cNvSpPr/>
          <p:nvPr/>
        </p:nvSpPr>
        <p:spPr>
          <a:xfrm>
            <a:off x="4374776" y="346061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극한호우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격자단위 홍수위험도 지수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”</a:t>
            </a:r>
            <a:endParaRPr kumimoji="1" lang="ko-KR" altLang="en-US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560980EF-7DAB-5937-A4E7-D59A2B6B876A}"/>
              </a:ext>
            </a:extLst>
          </p:cNvPr>
          <p:cNvSpPr/>
          <p:nvPr/>
        </p:nvSpPr>
        <p:spPr>
          <a:xfrm>
            <a:off x="5679142" y="5132296"/>
            <a:ext cx="3207123" cy="854805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시군 </a:t>
            </a:r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한개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이상 보이도록 축소</a:t>
            </a:r>
          </a:p>
        </p:txBody>
      </p:sp>
    </p:spTree>
    <p:extLst>
      <p:ext uri="{BB962C8B-B14F-4D97-AF65-F5344CB8AC3E}">
        <p14:creationId xmlns:p14="http://schemas.microsoft.com/office/powerpoint/2010/main" val="2625827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902F98-D522-ADBF-CDE0-D7265E1EAD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스크린샷, 지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EFBCE26-38D8-65E5-D5DA-0ED095AD8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66482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310D230C-CFA6-113B-241B-9D91D6444D2D}"/>
              </a:ext>
            </a:extLst>
          </p:cNvPr>
          <p:cNvSpPr/>
          <p:nvPr/>
        </p:nvSpPr>
        <p:spPr>
          <a:xfrm>
            <a:off x="5862918" y="3429000"/>
            <a:ext cx="3570194" cy="652182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극한호우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취약시설 뜨지 않음</a:t>
            </a: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32B9328E-F271-EE0E-E369-AA4609F9B9FE}"/>
              </a:ext>
            </a:extLst>
          </p:cNvPr>
          <p:cNvSpPr/>
          <p:nvPr/>
        </p:nvSpPr>
        <p:spPr>
          <a:xfrm>
            <a:off x="4374776" y="346061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극한호우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취약시설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”</a:t>
            </a:r>
            <a:endParaRPr kumimoji="1" lang="ko-KR" altLang="en-US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886405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DBD748-B375-DAF7-21BF-48DE4F1A7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지도, 스크린샷,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CD34001-2060-AA3D-AA75-BD65BA00F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408377"/>
            <a:ext cx="7772400" cy="4861515"/>
          </a:xfrm>
          <a:prstGeom prst="rect">
            <a:avLst/>
          </a:prstGeom>
        </p:spPr>
      </p:pic>
      <p:sp>
        <p:nvSpPr>
          <p:cNvPr id="4" name="모서리가 둥근 직사각형 3">
            <a:extLst>
              <a:ext uri="{FF2B5EF4-FFF2-40B4-BE49-F238E27FC236}">
                <a16:creationId xmlns:a16="http://schemas.microsoft.com/office/drawing/2014/main" id="{EFC9378D-8035-FB21-8493-70F88D5D06D0}"/>
              </a:ext>
            </a:extLst>
          </p:cNvPr>
          <p:cNvSpPr/>
          <p:nvPr/>
        </p:nvSpPr>
        <p:spPr>
          <a:xfrm>
            <a:off x="6340288" y="4417359"/>
            <a:ext cx="2433917" cy="1196788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영업상태 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&gt;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 삭제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클러스터 적용</a:t>
            </a:r>
          </a:p>
        </p:txBody>
      </p:sp>
      <p:sp>
        <p:nvSpPr>
          <p:cNvPr id="5" name="모서리가 둥근 직사각형 4">
            <a:extLst>
              <a:ext uri="{FF2B5EF4-FFF2-40B4-BE49-F238E27FC236}">
                <a16:creationId xmlns:a16="http://schemas.microsoft.com/office/drawing/2014/main" id="{6FBCC89F-B703-1EA8-821B-987311457892}"/>
              </a:ext>
            </a:extLst>
          </p:cNvPr>
          <p:cNvSpPr/>
          <p:nvPr/>
        </p:nvSpPr>
        <p:spPr>
          <a:xfrm>
            <a:off x="4374776" y="346061"/>
            <a:ext cx="3442447" cy="78665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기후위기적응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ko-KR" altLang="en-US" sz="1000" dirty="0" err="1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극한호우</a:t>
            </a:r>
            <a:endParaRPr kumimoji="1" lang="en-US" altLang="ko-KR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  <a:p>
            <a:pPr algn="ctr"/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“</a:t>
            </a:r>
            <a:r>
              <a:rPr kumimoji="1" lang="ko-KR" altLang="en-US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대피소</a:t>
            </a:r>
            <a:r>
              <a:rPr kumimoji="1" lang="en-US" altLang="ko-KR" sz="1000" dirty="0">
                <a:solidFill>
                  <a:srgbClr val="FF0000"/>
                </a:solidFill>
                <a:latin typeface="Gmarket Sans TTF Medium" panose="02000000000000000000" pitchFamily="2" charset="-128"/>
                <a:ea typeface="Gmarket Sans TTF Medium" panose="02000000000000000000" pitchFamily="2" charset="-128"/>
              </a:rPr>
              <a:t>”</a:t>
            </a:r>
            <a:endParaRPr kumimoji="1" lang="ko-KR" altLang="en-US" sz="1000" dirty="0">
              <a:solidFill>
                <a:srgbClr val="FF0000"/>
              </a:solidFill>
              <a:latin typeface="Gmarket Sans TTF Medium" panose="02000000000000000000" pitchFamily="2" charset="-128"/>
              <a:ea typeface="Gmarket Sans TTF Medium" panose="02000000000000000000" pitchFamily="2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20252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accent1"/>
          </a:solidFill>
        </a:ln>
      </a:spPr>
      <a:bodyPr rtlCol="0" anchor="ctr"/>
      <a:lstStyle>
        <a:defPPr algn="ctr">
          <a:defRPr kumimoji="1" sz="1000" dirty="0" err="1" smtClean="0">
            <a:solidFill>
              <a:srgbClr val="FF0000"/>
            </a:solidFill>
            <a:latin typeface="Gmarket Sans TTF Medium" panose="02000000000000000000" pitchFamily="2" charset="-128"/>
            <a:ea typeface="Gmarket Sans TTF Medium" panose="02000000000000000000" pitchFamily="2" charset="-128"/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1120</TotalTime>
  <Words>563</Words>
  <Application>Microsoft Macintosh PowerPoint</Application>
  <PresentationFormat>와이드스크린</PresentationFormat>
  <Paragraphs>199</Paragraphs>
  <Slides>28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28</vt:i4>
      </vt:variant>
    </vt:vector>
  </HeadingPairs>
  <TitlesOfParts>
    <vt:vector size="32" baseType="lpstr">
      <vt:lpstr>맑은 고딕</vt:lpstr>
      <vt:lpstr>Gmarket Sans TTF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won81@all4land.com</dc:creator>
  <cp:lastModifiedBy>won81@all4land.com</cp:lastModifiedBy>
  <cp:revision>3</cp:revision>
  <dcterms:created xsi:type="dcterms:W3CDTF">2025-06-23T03:48:56Z</dcterms:created>
  <dcterms:modified xsi:type="dcterms:W3CDTF">2025-06-24T01:27:11Z</dcterms:modified>
</cp:coreProperties>
</file>

<file path=docProps/thumbnail.jpeg>
</file>